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76" r:id="rId4"/>
    <p:sldId id="270" r:id="rId5"/>
    <p:sldId id="263" r:id="rId6"/>
    <p:sldId id="271" r:id="rId7"/>
    <p:sldId id="272" r:id="rId8"/>
    <p:sldId id="273" r:id="rId9"/>
    <p:sldId id="274" r:id="rId10"/>
    <p:sldId id="264" r:id="rId11"/>
    <p:sldId id="275" r:id="rId12"/>
    <p:sldId id="269"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579" autoAdjust="0"/>
  </p:normalViewPr>
  <p:slideViewPr>
    <p:cSldViewPr snapToGrid="0">
      <p:cViewPr varScale="1">
        <p:scale>
          <a:sx n="82" d="100"/>
          <a:sy n="82" d="100"/>
        </p:scale>
        <p:origin x="17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Three features of futures studies set the tone of this book. </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1479865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209676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3860100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89496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0" i="0" u="none" strike="noStrike" kern="1200" dirty="0">
                <a:solidFill>
                  <a:schemeClr val="tx1"/>
                </a:solidFill>
                <a:effectLst/>
                <a:latin typeface="+mn-lt"/>
                <a:ea typeface="+mn-ea"/>
                <a:cs typeface="+mn-cs"/>
              </a:rPr>
              <a:t>We have aimed to present several approaches to preparing for such significant industry events including considerations for sustainability, crisis management, systems thinking, design thinking and scenario planning. Taking the latter approach, we can identify six considerations to help in preparing for the future.</a:t>
            </a:r>
            <a:endParaRPr lang="en-AU" b="0"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59724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8: Summary</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293077" y="365126"/>
            <a:ext cx="11605846" cy="889244"/>
          </a:xfrm>
        </p:spPr>
        <p:txBody>
          <a:bodyPr>
            <a:normAutofit/>
          </a:bodyPr>
          <a:lstStyle/>
          <a:p>
            <a:r>
              <a:rPr lang="en-AU" sz="4000" b="1" dirty="0">
                <a:latin typeface="+mn-lt"/>
              </a:rPr>
              <a:t>Design Thinking and Scenario Planning Considerations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83323"/>
            <a:ext cx="10515600" cy="4973027"/>
          </a:xfrm>
        </p:spPr>
        <p:txBody>
          <a:bodyPr>
            <a:normAutofit fontScale="92500" lnSpcReduction="10000"/>
          </a:bodyPr>
          <a:lstStyle/>
          <a:p>
            <a:pPr marL="514350" indent="-514350" fontAlgn="base">
              <a:lnSpc>
                <a:spcPct val="110000"/>
              </a:lnSpc>
              <a:buFont typeface="+mj-lt"/>
              <a:buAutoNum type="arabicPeriod"/>
            </a:pPr>
            <a:r>
              <a:rPr lang="en-AU" dirty="0"/>
              <a:t>Plan for uncertain events that can impact the business;</a:t>
            </a:r>
          </a:p>
          <a:p>
            <a:pPr marL="514350" indent="-514350" fontAlgn="base">
              <a:lnSpc>
                <a:spcPct val="110000"/>
              </a:lnSpc>
              <a:buFont typeface="+mj-lt"/>
              <a:buAutoNum type="arabicPeriod"/>
            </a:pPr>
            <a:r>
              <a:rPr lang="en-AU" dirty="0"/>
              <a:t>Consider the implications on staff and customers;</a:t>
            </a:r>
          </a:p>
          <a:p>
            <a:pPr marL="514350" indent="-514350" fontAlgn="base">
              <a:lnSpc>
                <a:spcPct val="110000"/>
              </a:lnSpc>
              <a:buFont typeface="+mj-lt"/>
              <a:buAutoNum type="arabicPeriod"/>
            </a:pPr>
            <a:r>
              <a:rPr lang="en-AU" dirty="0"/>
              <a:t>Ensure that current procedures and practices are capable of handling extenuating circumstances likely to occur in a crisis;</a:t>
            </a:r>
          </a:p>
          <a:p>
            <a:pPr marL="514350" indent="-514350" fontAlgn="base">
              <a:lnSpc>
                <a:spcPct val="110000"/>
              </a:lnSpc>
              <a:buFont typeface="+mj-lt"/>
              <a:buAutoNum type="arabicPeriod"/>
            </a:pPr>
            <a:r>
              <a:rPr lang="en-AU" dirty="0"/>
              <a:t>Allocate resources (time, effort and funds) to the preparation and testing of responses to unforeseen events;</a:t>
            </a:r>
          </a:p>
          <a:p>
            <a:pPr marL="514350" indent="-514350" fontAlgn="base">
              <a:lnSpc>
                <a:spcPct val="110000"/>
              </a:lnSpc>
              <a:buFont typeface="+mj-lt"/>
              <a:buAutoNum type="arabicPeriod"/>
            </a:pPr>
            <a:r>
              <a:rPr lang="en-AU" dirty="0"/>
              <a:t>Conduct regular training of staff and role plays for unforeseen events, and</a:t>
            </a:r>
          </a:p>
          <a:p>
            <a:pPr marL="514350" indent="-514350" fontAlgn="base">
              <a:lnSpc>
                <a:spcPct val="110000"/>
              </a:lnSpc>
              <a:buFont typeface="+mj-lt"/>
              <a:buAutoNum type="arabicPeriod"/>
            </a:pPr>
            <a:r>
              <a:rPr lang="en-AU" dirty="0"/>
              <a:t>Build resilience through sharing and connections with networks and external organisations. </a:t>
            </a:r>
          </a:p>
          <a:p>
            <a:pPr marL="0" indent="0">
              <a:lnSpc>
                <a:spcPct val="100000"/>
              </a:lnSpc>
              <a:buNone/>
            </a:pPr>
            <a:endParaRPr lang="en-AU" sz="2600"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Building A Resilient Tourism Industry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74431" y="1570892"/>
            <a:ext cx="10779369" cy="4606071"/>
          </a:xfrm>
        </p:spPr>
        <p:txBody>
          <a:bodyPr>
            <a:normAutofit/>
          </a:bodyPr>
          <a:lstStyle/>
          <a:p>
            <a:pPr marL="0" indent="0" algn="ctr">
              <a:lnSpc>
                <a:spcPct val="100000"/>
              </a:lnSpc>
              <a:buNone/>
            </a:pPr>
            <a:endParaRPr lang="en-AU" sz="3000" dirty="0"/>
          </a:p>
          <a:p>
            <a:pPr marL="0" indent="0" algn="ctr">
              <a:lnSpc>
                <a:spcPct val="100000"/>
              </a:lnSpc>
              <a:buNone/>
            </a:pPr>
            <a:r>
              <a:rPr lang="en-AU" sz="3000" dirty="0"/>
              <a:t>While tourism is generally one of the first industries to suffer impacts of economic adversity, it is an industry which has also proven its resilience in recovery from other past global crises events, including wars, pandemics, SARS and the Global Financial Crisis. </a:t>
            </a:r>
          </a:p>
          <a:p>
            <a:pPr marL="0" indent="0" algn="r">
              <a:buNone/>
            </a:pPr>
            <a:r>
              <a:rPr lang="en-AU" i="1" dirty="0"/>
              <a:t>(</a:t>
            </a:r>
            <a:r>
              <a:rPr lang="en-AU" i="1" dirty="0" err="1"/>
              <a:t>Tourwriter</a:t>
            </a:r>
            <a:r>
              <a:rPr lang="en-AU" i="1" dirty="0"/>
              <a:t>, 2020)</a:t>
            </a:r>
          </a:p>
          <a:p>
            <a:pPr marL="0" indent="0" algn="r">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384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Building A Resilient Tourism Industry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74431" y="1570892"/>
            <a:ext cx="10779369" cy="4606071"/>
          </a:xfrm>
        </p:spPr>
        <p:txBody>
          <a:bodyPr>
            <a:normAutofit/>
          </a:bodyPr>
          <a:lstStyle/>
          <a:p>
            <a:r>
              <a:rPr lang="en-AU" sz="3000" dirty="0"/>
              <a:t>Tourism can be used as a platform for recovery</a:t>
            </a:r>
          </a:p>
          <a:p>
            <a:pPr lvl="1"/>
            <a:r>
              <a:rPr lang="en-AU" sz="2600" dirty="0"/>
              <a:t>Brings people together</a:t>
            </a:r>
          </a:p>
          <a:p>
            <a:pPr lvl="1"/>
            <a:r>
              <a:rPr lang="en-AU" sz="2600" dirty="0"/>
              <a:t>Promote solidarity and trust</a:t>
            </a:r>
          </a:p>
          <a:p>
            <a:pPr marL="457200" lvl="1" indent="0" algn="r">
              <a:buNone/>
            </a:pPr>
            <a:r>
              <a:rPr lang="en-AU" sz="2600" i="1" dirty="0"/>
              <a:t>(Guterres, 2020)</a:t>
            </a:r>
          </a:p>
          <a:p>
            <a:pPr marL="457200" lvl="1" indent="0" algn="r">
              <a:buNone/>
            </a:pPr>
            <a:endParaRPr lang="en-AU" sz="2600" dirty="0"/>
          </a:p>
          <a:p>
            <a:r>
              <a:rPr lang="en-AU" sz="3000" dirty="0"/>
              <a:t>Opportunity exists for destinations to diversify their markets and encourage innovation and investment </a:t>
            </a:r>
          </a:p>
          <a:p>
            <a:pPr marL="0" indent="0" algn="ctr">
              <a:buNone/>
            </a:pPr>
            <a:r>
              <a:rPr lang="en-AU" sz="2600" dirty="0"/>
              <a:t>‘To build a stronger, more sustainable and resilient tourism economy, the crisis is an opportunity to rethink tourism for the future’. </a:t>
            </a:r>
          </a:p>
          <a:p>
            <a:pPr marL="0" indent="0" algn="r">
              <a:buNone/>
            </a:pPr>
            <a:r>
              <a:rPr lang="en-AU" sz="2600" i="1" dirty="0"/>
              <a:t>(OECD, 2020) </a:t>
            </a:r>
          </a:p>
          <a:p>
            <a:pPr lvl="1"/>
            <a:endParaRPr lang="en-AU" sz="26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r>
              <a:rPr lang="en-AU" sz="3200" dirty="0"/>
              <a:t>The dynamic nature of the tourism industry requires constant analysis of probable future trends in order to best plan and manage the associated impacts of change as ‘the measures put in place today will shape tourism of tomorrow’. </a:t>
            </a:r>
          </a:p>
          <a:p>
            <a:pPr marL="0" indent="0" algn="r">
              <a:lnSpc>
                <a:spcPct val="100000"/>
              </a:lnSpc>
              <a:buNone/>
            </a:pPr>
            <a:r>
              <a:rPr lang="en-AU" sz="3200" dirty="0"/>
              <a:t>(OECD, 2020)</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59169"/>
            <a:ext cx="10515600" cy="4617794"/>
          </a:xfrm>
        </p:spPr>
        <p:txBody>
          <a:bodyPr>
            <a:normAutofit/>
          </a:bodyPr>
          <a:lstStyle/>
          <a:p>
            <a:pPr>
              <a:lnSpc>
                <a:spcPct val="100000"/>
              </a:lnSpc>
            </a:pPr>
            <a:r>
              <a:rPr lang="en-AU" sz="3000" dirty="0"/>
              <a:t>Introduction</a:t>
            </a:r>
          </a:p>
          <a:p>
            <a:pPr>
              <a:lnSpc>
                <a:spcPct val="100000"/>
              </a:lnSpc>
            </a:pPr>
            <a:r>
              <a:rPr lang="en-AU" sz="3000" dirty="0"/>
              <a:t>Features of future studies</a:t>
            </a:r>
          </a:p>
          <a:p>
            <a:pPr>
              <a:lnSpc>
                <a:spcPct val="100000"/>
              </a:lnSpc>
            </a:pPr>
            <a:r>
              <a:rPr lang="en-AU" sz="3000" dirty="0"/>
              <a:t>Future directions</a:t>
            </a:r>
          </a:p>
          <a:p>
            <a:pPr>
              <a:lnSpc>
                <a:spcPct val="100000"/>
              </a:lnSpc>
            </a:pPr>
            <a:r>
              <a:rPr lang="en-AU" sz="3000" dirty="0"/>
              <a:t>Role of sustainability in the future</a:t>
            </a:r>
          </a:p>
          <a:p>
            <a:pPr>
              <a:lnSpc>
                <a:spcPct val="100000"/>
              </a:lnSpc>
            </a:pPr>
            <a:r>
              <a:rPr lang="en-AU" sz="3000" dirty="0"/>
              <a:t>Crisis management</a:t>
            </a:r>
          </a:p>
          <a:p>
            <a:pPr>
              <a:lnSpc>
                <a:spcPct val="100000"/>
              </a:lnSpc>
            </a:pPr>
            <a:r>
              <a:rPr lang="en-AU" sz="3000" dirty="0"/>
              <a:t>Building a resilient tourism industry</a:t>
            </a:r>
          </a:p>
          <a:p>
            <a:pPr>
              <a:lnSpc>
                <a:spcPct val="100000"/>
              </a:lnSpc>
            </a:pPr>
            <a:r>
              <a:rPr lang="en-AU" sz="3000" dirty="0"/>
              <a:t>Summary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a:bodyPr>
          <a:lstStyle/>
          <a:p>
            <a:pPr>
              <a:lnSpc>
                <a:spcPct val="100000"/>
              </a:lnSpc>
            </a:pPr>
            <a:r>
              <a:rPr lang="en-AU" dirty="0"/>
              <a:t>Examine the current and future capabilities of the tourism, hospitality and events industry</a:t>
            </a:r>
          </a:p>
          <a:p>
            <a:pPr>
              <a:lnSpc>
                <a:spcPct val="100000"/>
              </a:lnSpc>
            </a:pPr>
            <a:r>
              <a:rPr lang="en-AU" dirty="0"/>
              <a:t>Explore opportunities available to shape the future</a:t>
            </a:r>
          </a:p>
          <a:p>
            <a:pPr lvl="1">
              <a:lnSpc>
                <a:spcPct val="100000"/>
              </a:lnSpc>
              <a:spcBef>
                <a:spcPts val="1000"/>
              </a:spcBef>
            </a:pPr>
            <a:r>
              <a:rPr lang="en-AU" dirty="0"/>
              <a:t>Rebuilding, disrupting and developing greater resilience</a:t>
            </a:r>
          </a:p>
          <a:p>
            <a:pPr>
              <a:lnSpc>
                <a:spcPct val="100000"/>
              </a:lnSpc>
            </a:pPr>
            <a:r>
              <a:rPr lang="en-AU" dirty="0"/>
              <a:t>Firmly believe the tourism industry will survive</a:t>
            </a:r>
          </a:p>
          <a:p>
            <a:pPr>
              <a:lnSpc>
                <a:spcPct val="100000"/>
              </a:lnSpc>
            </a:pPr>
            <a:r>
              <a:rPr lang="en-AU" dirty="0"/>
              <a:t>Becomes more important than ever to evaluate the future realising that change is inevitable </a:t>
            </a:r>
          </a:p>
          <a:p>
            <a:pPr lvl="1">
              <a:lnSpc>
                <a:spcPct val="100000"/>
              </a:lnSpc>
              <a:spcBef>
                <a:spcPts val="1000"/>
              </a:spcBef>
            </a:pPr>
            <a:r>
              <a:rPr lang="en-AU" dirty="0"/>
              <a:t>Peaks and troughs that have to be managed over time</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267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Features of Future Studies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marL="514350" indent="-514350">
              <a:lnSpc>
                <a:spcPct val="100000"/>
              </a:lnSpc>
              <a:buFont typeface="+mj-lt"/>
              <a:buAutoNum type="arabicPeriod"/>
            </a:pPr>
            <a:r>
              <a:rPr lang="en-AU" dirty="0"/>
              <a:t>A systems view of the industry was adopted allowing for a holistic understanding of the scale of industry, and the important inter-relationships existing between stakeholders likely to shape future scenarios.  </a:t>
            </a:r>
          </a:p>
          <a:p>
            <a:pPr marL="514350" indent="-514350">
              <a:lnSpc>
                <a:spcPct val="100000"/>
              </a:lnSpc>
              <a:buFont typeface="+mj-lt"/>
              <a:buAutoNum type="arabicPeriod"/>
            </a:pPr>
            <a:r>
              <a:rPr lang="en-AU" dirty="0"/>
              <a:t>The potential and probable future trends based on an analysis of the socio-cultural technological, economic, environmental, political and international dimensions were examined. </a:t>
            </a:r>
          </a:p>
          <a:p>
            <a:pPr marL="514350" indent="-514350">
              <a:lnSpc>
                <a:spcPct val="100000"/>
              </a:lnSpc>
              <a:buFont typeface="+mj-lt"/>
              <a:buAutoNum type="arabicPeriod"/>
            </a:pPr>
            <a:r>
              <a:rPr lang="en-AU" dirty="0"/>
              <a:t>A medium to long-term view of the future potential and opportunities available to the tourism industry was considered.</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Future Directions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a:lnSpc>
                <a:spcPct val="100000"/>
              </a:lnSpc>
            </a:pPr>
            <a:r>
              <a:rPr lang="en-AU" sz="3000" dirty="0"/>
              <a:t>As an open system, the tourism industry is subject to constant change and an array of subsequent impacts. </a:t>
            </a:r>
          </a:p>
          <a:p>
            <a:pPr marL="0" indent="0">
              <a:lnSpc>
                <a:spcPct val="100000"/>
              </a:lnSpc>
              <a:buNone/>
            </a:pPr>
            <a:endParaRPr lang="en-AU" sz="3000" dirty="0"/>
          </a:p>
          <a:p>
            <a:pPr>
              <a:lnSpc>
                <a:spcPct val="100000"/>
              </a:lnSpc>
            </a:pPr>
            <a:r>
              <a:rPr lang="en-AU" sz="3000" dirty="0"/>
              <a:t>While past drivers of change have opened the world up to increased global travel, current and new drivers will shape future travel demand as well as industry operations and supply.</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Future Directions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a:bodyPr>
          <a:lstStyle/>
          <a:p>
            <a:pPr>
              <a:lnSpc>
                <a:spcPct val="100000"/>
              </a:lnSpc>
            </a:pPr>
            <a:r>
              <a:rPr lang="en-AU" sz="3200" dirty="0"/>
              <a:t>Increased growth in travel and the demand for more personalised experiences</a:t>
            </a:r>
          </a:p>
          <a:p>
            <a:pPr lvl="1">
              <a:lnSpc>
                <a:spcPct val="100000"/>
              </a:lnSpc>
            </a:pPr>
            <a:r>
              <a:rPr lang="en-AU" sz="2800" dirty="0"/>
              <a:t>Need for effective destination management to ensure sustainable development</a:t>
            </a:r>
          </a:p>
          <a:p>
            <a:pPr>
              <a:lnSpc>
                <a:spcPct val="100000"/>
              </a:lnSpc>
            </a:pPr>
            <a:r>
              <a:rPr lang="en-AU" sz="3200" dirty="0"/>
              <a:t>Increased long haul travel</a:t>
            </a:r>
          </a:p>
          <a:p>
            <a:pPr lvl="1">
              <a:lnSpc>
                <a:spcPct val="100000"/>
              </a:lnSpc>
            </a:pPr>
            <a:r>
              <a:rPr lang="en-AU" sz="2800" dirty="0"/>
              <a:t>Seeking cleaner and more efficient transport alternatives</a:t>
            </a:r>
          </a:p>
          <a:p>
            <a:pPr>
              <a:lnSpc>
                <a:spcPct val="100000"/>
              </a:lnSpc>
            </a:pPr>
            <a:r>
              <a:rPr lang="en-AU" sz="3200" dirty="0"/>
              <a:t>Balance demand for new experiences with sustainability</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804783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Future Directions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24000"/>
            <a:ext cx="10515600" cy="4652963"/>
          </a:xfrm>
        </p:spPr>
        <p:txBody>
          <a:bodyPr>
            <a:normAutofit/>
          </a:bodyPr>
          <a:lstStyle/>
          <a:p>
            <a:pPr>
              <a:lnSpc>
                <a:spcPct val="100000"/>
              </a:lnSpc>
            </a:pPr>
            <a:r>
              <a:rPr lang="en-AU" sz="3000" dirty="0"/>
              <a:t>Impacts of new and emerging technologies</a:t>
            </a:r>
          </a:p>
          <a:p>
            <a:pPr>
              <a:lnSpc>
                <a:spcPct val="100000"/>
              </a:lnSpc>
            </a:pPr>
            <a:r>
              <a:rPr lang="en-AU" sz="3000" dirty="0"/>
              <a:t>Meet travellers expectations:</a:t>
            </a:r>
          </a:p>
          <a:p>
            <a:pPr lvl="1">
              <a:lnSpc>
                <a:spcPct val="100000"/>
              </a:lnSpc>
            </a:pPr>
            <a:r>
              <a:rPr lang="en-AU" sz="2800" dirty="0"/>
              <a:t>Digital connectivity</a:t>
            </a:r>
          </a:p>
          <a:p>
            <a:pPr lvl="1">
              <a:lnSpc>
                <a:spcPct val="100000"/>
              </a:lnSpc>
            </a:pPr>
            <a:r>
              <a:rPr lang="en-AU" sz="2800" dirty="0"/>
              <a:t>Smart technology</a:t>
            </a:r>
          </a:p>
          <a:p>
            <a:pPr>
              <a:lnSpc>
                <a:spcPct val="100000"/>
              </a:lnSpc>
            </a:pPr>
            <a:r>
              <a:rPr lang="en-AU" sz="3000" dirty="0"/>
              <a:t>Traditional employment modes will be challenged</a:t>
            </a:r>
          </a:p>
          <a:p>
            <a:pPr lvl="1">
              <a:lnSpc>
                <a:spcPct val="100000"/>
              </a:lnSpc>
            </a:pPr>
            <a:r>
              <a:rPr lang="en-AU" sz="2800" dirty="0"/>
              <a:t>Robots vs human staff</a:t>
            </a:r>
          </a:p>
          <a:p>
            <a:pPr>
              <a:lnSpc>
                <a:spcPct val="100000"/>
              </a:lnSpc>
            </a:pPr>
            <a:r>
              <a:rPr lang="en-AU" sz="3000" dirty="0"/>
              <a:t>Future events are likely to be impacted by contemporary issues of sustainability, event inclusivity and event technology.</a:t>
            </a:r>
          </a:p>
          <a:p>
            <a:pPr>
              <a:lnSpc>
                <a:spcPct val="100000"/>
              </a:lnSpc>
            </a:pPr>
            <a:endParaRPr lang="en-AU" sz="32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41692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Role of Sustainability in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24000"/>
            <a:ext cx="10515600" cy="4652963"/>
          </a:xfrm>
        </p:spPr>
        <p:txBody>
          <a:bodyPr>
            <a:normAutofit/>
          </a:bodyPr>
          <a:lstStyle/>
          <a:p>
            <a:pPr marL="0" indent="0" algn="ctr">
              <a:lnSpc>
                <a:spcPct val="100000"/>
              </a:lnSpc>
              <a:buNone/>
            </a:pPr>
            <a:endParaRPr lang="en-AU" sz="3200" dirty="0"/>
          </a:p>
          <a:p>
            <a:pPr marL="0" indent="0" algn="ctr">
              <a:lnSpc>
                <a:spcPct val="100000"/>
              </a:lnSpc>
              <a:buNone/>
            </a:pPr>
            <a:r>
              <a:rPr lang="en-AU" sz="3400" dirty="0"/>
              <a:t>Sustainability in the past was viewed as a niche element of tourism, it now must become the ‘new norm’ for all sectors operating within the international tourism industry </a:t>
            </a:r>
          </a:p>
          <a:p>
            <a:pPr marL="0" indent="0" algn="r">
              <a:lnSpc>
                <a:spcPct val="100000"/>
              </a:lnSpc>
              <a:buNone/>
            </a:pPr>
            <a:r>
              <a:rPr lang="en-AU" sz="3200" i="1" dirty="0"/>
              <a:t>(UNWTO, 2020a).</a:t>
            </a:r>
          </a:p>
          <a:p>
            <a:pPr>
              <a:lnSpc>
                <a:spcPct val="100000"/>
              </a:lnSpc>
            </a:pPr>
            <a:endParaRPr lang="en-AU" sz="32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357973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sz="4000" b="1" dirty="0">
                <a:latin typeface="+mn-lt"/>
              </a:rPr>
              <a:t>Crisis Management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24000"/>
            <a:ext cx="10515600" cy="4652963"/>
          </a:xfrm>
        </p:spPr>
        <p:txBody>
          <a:bodyPr>
            <a:normAutofit/>
          </a:bodyPr>
          <a:lstStyle/>
          <a:p>
            <a:pPr>
              <a:lnSpc>
                <a:spcPct val="100000"/>
              </a:lnSpc>
            </a:pPr>
            <a:r>
              <a:rPr lang="en-AU" sz="3000" dirty="0"/>
              <a:t>Changing nature and scale of crises will require an increased understanding of industry relationships and the way such change and its impacts is managed by the various sectors </a:t>
            </a:r>
          </a:p>
          <a:p>
            <a:pPr>
              <a:lnSpc>
                <a:spcPct val="100000"/>
              </a:lnSpc>
            </a:pPr>
            <a:endParaRPr lang="en-AU" sz="3000" dirty="0"/>
          </a:p>
          <a:p>
            <a:pPr>
              <a:lnSpc>
                <a:spcPct val="100000"/>
              </a:lnSpc>
            </a:pPr>
            <a:r>
              <a:rPr lang="en-AU" sz="3000" dirty="0"/>
              <a:t>The COVID-19 crisis outbreak reinforces the vulnerability of the international tourism industry operating as an open system and highlights the impact of change on future industry development</a:t>
            </a:r>
          </a:p>
          <a:p>
            <a:pPr lvl="1">
              <a:lnSpc>
                <a:spcPct val="100000"/>
              </a:lnSpc>
            </a:pPr>
            <a:r>
              <a:rPr lang="en-AU" sz="2800" dirty="0"/>
              <a:t>Complex and challenging times of uncertainty</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25111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11764</TotalTime>
  <Words>859</Words>
  <Application>Microsoft Office PowerPoint</Application>
  <PresentationFormat>Widescreen</PresentationFormat>
  <Paragraphs>97</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Chapter Outline</vt:lpstr>
      <vt:lpstr>Introduction</vt:lpstr>
      <vt:lpstr>Features of Future Studies</vt:lpstr>
      <vt:lpstr>Future Directions</vt:lpstr>
      <vt:lpstr>Future Directions</vt:lpstr>
      <vt:lpstr>Future Directions</vt:lpstr>
      <vt:lpstr>Role of Sustainability in the Future</vt:lpstr>
      <vt:lpstr>Crisis Management</vt:lpstr>
      <vt:lpstr>Design Thinking and Scenario Planning Considerations</vt:lpstr>
      <vt:lpstr>Building A Resilient Tourism Industry</vt:lpstr>
      <vt:lpstr>Building A Resilient Tourism Industry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224</cp:revision>
  <dcterms:created xsi:type="dcterms:W3CDTF">2016-07-13T11:20:36Z</dcterms:created>
  <dcterms:modified xsi:type="dcterms:W3CDTF">2021-01-27T05:42:41Z</dcterms:modified>
</cp:coreProperties>
</file>